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Emphasize that AI amplifies teacher effectiveness, not replaces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Always review AI outputs. Think of AI as a capable TA, not a replacement teacher.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Walk through this formula. Have teachers fill in their own brackets.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Practice one of these with a real upcoming assessment.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Encourage sustainable implementation. Don't try to do everything at once.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646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5400" b="1">
                <a:solidFill>
                  <a:srgbClr val="FFFFFF"/>
                </a:solidFill>
              </a:defRPr>
            </a:pPr>
            <a:r>
              <a:t>AI in the Classroom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29184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>
                <a:solidFill>
                  <a:srgbClr val="E9C46A"/>
                </a:solidFill>
              </a:defRPr>
            </a:pPr>
            <a:r>
              <a:t>A Practical Guide for Teachers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457200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>
                <a:solidFill>
                  <a:srgbClr val="FFFFFF"/>
                </a:solidFill>
              </a:defRPr>
            </a:pPr>
            <a:r>
              <a:t>William Morris | 0604.ai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9144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600" b="1">
                <a:solidFill>
                  <a:srgbClr val="E9C46A"/>
                </a:solidFill>
              </a:defRPr>
            </a:pPr>
            <a:r>
              <a:t>04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274320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800" b="1">
                <a:solidFill>
                  <a:srgbClr val="FFFFFF"/>
                </a:solidFill>
              </a:defRPr>
            </a:pPr>
            <a:r>
              <a:t>ASSESSMENT &amp; FEEDBACK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84048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FFFFFF"/>
                </a:solidFill>
              </a:defRPr>
            </a:pPr>
            <a:r>
              <a:t>Cut Your Grading Time in Half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264653"/>
                </a:solidFill>
              </a:defRPr>
            </a:pPr>
            <a:r>
              <a:t>Assessment Creation Prompts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>
                <a:solidFill>
                  <a:srgbClr val="323232"/>
                </a:solidFill>
              </a:defRPr>
            </a:pPr>
            <a:r>
              <a:t>• Quiz Generator:</a:t>
            </a:r>
          </a:p>
          <a:p>
            <a:pPr>
              <a:spcAft>
                <a:spcPts val="1200"/>
              </a:spcAft>
              <a:defRPr sz="2000">
                <a:solidFill>
                  <a:srgbClr val="323232"/>
                </a:solidFill>
              </a:defRPr>
            </a:pPr>
            <a:r>
              <a:t>•   Create a 10-question multiple choice quiz on [topic] with answer key.</a:t>
            </a:r>
          </a:p>
          <a:p>
            <a:pPr>
              <a:spcAft>
                <a:spcPts val="1200"/>
              </a:spcAft>
              <a:defRPr sz="2000">
                <a:solidFill>
                  <a:srgbClr val="323232"/>
                </a:solidFill>
              </a:defRPr>
            </a:pPr>
            <a:r>
              <a:t>• </a:t>
            </a:r>
          </a:p>
          <a:p>
            <a:pPr>
              <a:spcAft>
                <a:spcPts val="1200"/>
              </a:spcAft>
              <a:defRPr sz="2000">
                <a:solidFill>
                  <a:srgbClr val="323232"/>
                </a:solidFill>
              </a:defRPr>
            </a:pPr>
            <a:r>
              <a:t>• Rubric Builder:</a:t>
            </a:r>
          </a:p>
          <a:p>
            <a:pPr>
              <a:spcAft>
                <a:spcPts val="1200"/>
              </a:spcAft>
              <a:defRPr sz="2000">
                <a:solidFill>
                  <a:srgbClr val="323232"/>
                </a:solidFill>
              </a:defRPr>
            </a:pPr>
            <a:r>
              <a:t>•   Create a rubric for [assignment] with 4 levels and 3 criteria.</a:t>
            </a:r>
          </a:p>
          <a:p>
            <a:pPr>
              <a:spcAft>
                <a:spcPts val="1200"/>
              </a:spcAft>
              <a:defRPr sz="2000">
                <a:solidFill>
                  <a:srgbClr val="323232"/>
                </a:solidFill>
              </a:defRPr>
            </a:pPr>
            <a:r>
              <a:t>• </a:t>
            </a:r>
          </a:p>
          <a:p>
            <a:pPr>
              <a:spcAft>
                <a:spcPts val="1200"/>
              </a:spcAft>
              <a:defRPr sz="2000">
                <a:solidFill>
                  <a:srgbClr val="323232"/>
                </a:solidFill>
              </a:defRPr>
            </a:pPr>
            <a:r>
              <a:t>• Differentiation:</a:t>
            </a:r>
          </a:p>
          <a:p>
            <a:pPr>
              <a:spcAft>
                <a:spcPts val="1200"/>
              </a:spcAft>
              <a:defRPr sz="2000">
                <a:solidFill>
                  <a:srgbClr val="323232"/>
                </a:solidFill>
              </a:defRPr>
            </a:pPr>
            <a:r>
              <a:t>•   Create 3 versions: advanced, grade level, and extra support.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9144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600" b="1">
                <a:solidFill>
                  <a:srgbClr val="E9C46A"/>
                </a:solidFill>
              </a:defRPr>
            </a:pPr>
            <a:r>
              <a:t>05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274320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800" b="1">
                <a:solidFill>
                  <a:srgbClr val="FFFFFF"/>
                </a:solidFill>
              </a:defRPr>
            </a:pPr>
            <a:r>
              <a:t>ETHICS &amp; BEST PRACTICES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84048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FFFFFF"/>
                </a:solidFill>
              </a:defRPr>
            </a:pPr>
            <a:r>
              <a:t>Using AI Responsibly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76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Ethics &amp; Best Practices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097280"/>
            <a:ext cx="5486400" cy="502920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280160"/>
            <a:ext cx="49377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2E7D32"/>
                </a:solidFill>
              </a:defRPr>
            </a:pPr>
            <a:r>
              <a:t>✓ DO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49377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264653"/>
                </a:solidFill>
              </a:defRPr>
            </a:pPr>
            <a:r>
              <a:t>✓ Review AI content before using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377440"/>
            <a:ext cx="49377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264653"/>
                </a:solidFill>
              </a:defRPr>
            </a:pPr>
            <a:r>
              <a:t>✓ Verify facts with sources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2926080"/>
            <a:ext cx="49377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264653"/>
                </a:solidFill>
              </a:defRPr>
            </a:pPr>
            <a:r>
              <a:t>✓ Add your expertise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3474720"/>
            <a:ext cx="49377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264653"/>
                </a:solidFill>
              </a:defRPr>
            </a:pPr>
            <a:r>
              <a:t>✓ Be transparent with students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4023360"/>
            <a:ext cx="49377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264653"/>
                </a:solidFill>
              </a:defRPr>
            </a:pPr>
            <a:r>
              <a:t>✓ Use AI to enhance teaching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4572000"/>
            <a:ext cx="49377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264653"/>
                </a:solidFill>
              </a:defRPr>
            </a:pPr>
            <a:r>
              <a:t>✓ Protect student privacy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5120640"/>
            <a:ext cx="49377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264653"/>
                </a:solidFill>
              </a:defRPr>
            </a:pPr>
            <a:r>
              <a:t>✓ Encourage critical thinking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20" y="1097280"/>
            <a:ext cx="5486400" cy="502920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92240" y="1280160"/>
            <a:ext cx="49377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C62828"/>
                </a:solidFill>
              </a:defRPr>
            </a:pPr>
            <a:r>
              <a:t>✗ DON'T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92240" y="1828800"/>
            <a:ext cx="49377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264653"/>
                </a:solidFill>
              </a:defRPr>
            </a:pPr>
            <a:r>
              <a:t>✗ Use without reviewing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92240" y="2377440"/>
            <a:ext cx="49377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264653"/>
                </a:solidFill>
              </a:defRPr>
            </a:pPr>
            <a:r>
              <a:t>✗ Trust facts blindly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92240" y="2926080"/>
            <a:ext cx="49377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264653"/>
                </a:solidFill>
              </a:defRPr>
            </a:pPr>
            <a:r>
              <a:t>✗ Share sensitive data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92240" y="3474720"/>
            <a:ext cx="49377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264653"/>
                </a:solidFill>
              </a:defRPr>
            </a:pPr>
            <a:r>
              <a:t>✗ Grade high-stakes work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92240" y="4023360"/>
            <a:ext cx="49377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264653"/>
                </a:solidFill>
              </a:defRPr>
            </a:pPr>
            <a:r>
              <a:t>✗ Replace human connection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92240" y="4572000"/>
            <a:ext cx="49377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264653"/>
                </a:solidFill>
              </a:defRPr>
            </a:pPr>
            <a:r>
              <a:t>✗ Ignore bias/errors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92240" y="5120640"/>
            <a:ext cx="49377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264653"/>
                </a:solidFill>
              </a:defRPr>
            </a:pPr>
            <a:r>
              <a:t>✗ Try everything at once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264653"/>
                </a:solidFill>
              </a:defRPr>
            </a:pPr>
            <a:r>
              <a:t>Your 30-Day Action Plan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>
                <a:solidFill>
                  <a:srgbClr val="323232"/>
                </a:solidFill>
              </a:defRPr>
            </a:pPr>
            <a:r>
              <a:t>• Week 1: Choose ONE tool from today's workshop. Use it for next week's lessons.</a:t>
            </a:r>
          </a:p>
          <a:p>
            <a:pPr>
              <a:spcAft>
                <a:spcPts val="1200"/>
              </a:spcAft>
              <a:defRPr sz="2000">
                <a:solidFill>
                  <a:srgbClr val="323232"/>
                </a:solidFill>
              </a:defRPr>
            </a:pPr>
            <a:r>
              <a:t>• </a:t>
            </a:r>
          </a:p>
          <a:p>
            <a:pPr>
              <a:spcAft>
                <a:spcPts val="1200"/>
              </a:spcAft>
              <a:defRPr sz="2000">
                <a:solidFill>
                  <a:srgbClr val="323232"/>
                </a:solidFill>
              </a:defRPr>
            </a:pPr>
            <a:r>
              <a:t>• Week 2: Build your prompt library. Save 3-5 prompts that worked well.</a:t>
            </a:r>
          </a:p>
          <a:p>
            <a:pPr>
              <a:spcAft>
                <a:spcPts val="1200"/>
              </a:spcAft>
              <a:defRPr sz="2000">
                <a:solidFill>
                  <a:srgbClr val="323232"/>
                </a:solidFill>
              </a:defRPr>
            </a:pPr>
            <a:r>
              <a:t>• </a:t>
            </a:r>
          </a:p>
          <a:p>
            <a:pPr>
              <a:spcAft>
                <a:spcPts val="1200"/>
              </a:spcAft>
              <a:defRPr sz="2000">
                <a:solidFill>
                  <a:srgbClr val="323232"/>
                </a:solidFill>
              </a:defRPr>
            </a:pPr>
            <a:r>
              <a:t>• Week 3: Try assessment creation. Generate a quiz or rubric with AI.</a:t>
            </a:r>
          </a:p>
          <a:p>
            <a:pPr>
              <a:spcAft>
                <a:spcPts val="1200"/>
              </a:spcAft>
              <a:defRPr sz="2000">
                <a:solidFill>
                  <a:srgbClr val="323232"/>
                </a:solidFill>
              </a:defRPr>
            </a:pPr>
            <a:r>
              <a:t>• </a:t>
            </a:r>
          </a:p>
          <a:p>
            <a:pPr>
              <a:spcAft>
                <a:spcPts val="1200"/>
              </a:spcAft>
              <a:defRPr sz="2000">
                <a:solidFill>
                  <a:srgbClr val="323232"/>
                </a:solidFill>
              </a:defRPr>
            </a:pPr>
            <a:r>
              <a:t>• Week 4: Share with a colleague. Teaching is collaborative!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646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800" b="1">
                <a:solidFill>
                  <a:srgbClr val="FFFFFF"/>
                </a:solidFill>
              </a:defRPr>
            </a:pPr>
            <a:r>
              <a:t>Download These Resources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20040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E9C46A"/>
                </a:solidFill>
              </a:defRPr>
            </a:pPr>
            <a:r>
              <a:t>📊 Presentation Slides (PPTX)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93192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E9C46A"/>
                </a:solidFill>
              </a:defRPr>
            </a:pPr>
            <a:r>
              <a:t>📋 Teacher Handout (PDF)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466344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E9C46A"/>
                </a:solidFill>
              </a:defRPr>
            </a:pPr>
            <a:r>
              <a:t>🎯 Prompt Cheat Sheet (PDF)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5394959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E9C46A"/>
                </a:solidFill>
              </a:defRPr>
            </a:pPr>
            <a:r>
              <a:t>🔗 All 6 Tools at 0604.ai/ai-for-school/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594360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>
                <a:solidFill>
                  <a:srgbClr val="FFFFFF"/>
                </a:solidFill>
              </a:defRPr>
            </a:pPr>
            <a:r>
              <a:t>Questions? Contact: 1@0604.ai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264653"/>
                </a:solidFill>
              </a:defRPr>
            </a:pPr>
            <a:r>
              <a:t>Workshop Agenda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88720"/>
            <a:ext cx="10972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2A9D8F"/>
                </a:solidFill>
              </a:defRPr>
            </a:pPr>
            <a:r>
              <a:t>0:00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1188720"/>
            <a:ext cx="7315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264653"/>
                </a:solidFill>
              </a:defRPr>
            </a:pPr>
            <a:r>
              <a:t>Welcome &amp; Overview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601200" y="1188720"/>
            <a:ext cx="1828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F4A261"/>
                </a:solidFill>
              </a:defRPr>
            </a:pPr>
            <a:r>
              <a:t>15 min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0972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2A9D8F"/>
                </a:solidFill>
              </a:defRPr>
            </a:pPr>
            <a:r>
              <a:t>0:15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28800" y="1828800"/>
            <a:ext cx="7315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264653"/>
                </a:solidFill>
              </a:defRPr>
            </a:pPr>
            <a:r>
              <a:t>Module 1: AI Fundamentals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601200" y="1828800"/>
            <a:ext cx="1828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F4A261"/>
                </a:solidFill>
              </a:defRPr>
            </a:pPr>
            <a:r>
              <a:t>20 min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2468880"/>
            <a:ext cx="10972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2A9D8F"/>
                </a:solidFill>
              </a:defRPr>
            </a:pPr>
            <a:r>
              <a:t>0:35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28800" y="2468880"/>
            <a:ext cx="7315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264653"/>
                </a:solidFill>
              </a:defRPr>
            </a:pPr>
            <a:r>
              <a:t>Module 2: Your First AI Lesson Plan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601200" y="2468880"/>
            <a:ext cx="1828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F4A261"/>
                </a:solidFill>
              </a:defRPr>
            </a:pPr>
            <a:r>
              <a:t>25 min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3108960"/>
            <a:ext cx="10972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2A9D8F"/>
                </a:solidFill>
              </a:defRPr>
            </a:pPr>
            <a:r>
              <a:t>1:00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828800" y="3108960"/>
            <a:ext cx="7315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264653"/>
                </a:solidFill>
              </a:defRPr>
            </a:pPr>
            <a:r>
              <a:t>☕ Break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601200" y="3108960"/>
            <a:ext cx="1828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F4A261"/>
                </a:solidFill>
              </a:defRPr>
            </a:pPr>
            <a:r>
              <a:t>10 min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3749040"/>
            <a:ext cx="10972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2A9D8F"/>
                </a:solidFill>
              </a:defRPr>
            </a:pPr>
            <a:r>
              <a:t>1:10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828800" y="3749040"/>
            <a:ext cx="7315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264653"/>
                </a:solidFill>
              </a:defRPr>
            </a:pPr>
            <a:r>
              <a:t>Module 3: The 6 Essential Tools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601200" y="3749040"/>
            <a:ext cx="1828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F4A261"/>
                </a:solidFill>
              </a:defRPr>
            </a:pPr>
            <a:r>
              <a:t>30 min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" y="4389120"/>
            <a:ext cx="10972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2A9D8F"/>
                </a:solidFill>
              </a:defRPr>
            </a:pPr>
            <a:r>
              <a:t>1:40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28800" y="4389120"/>
            <a:ext cx="7315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264653"/>
                </a:solidFill>
              </a:defRPr>
            </a:pPr>
            <a:r>
              <a:t>Module 4: Assessment &amp; Feedback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601200" y="4389120"/>
            <a:ext cx="1828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F4A261"/>
                </a:solidFill>
              </a:defRPr>
            </a:pPr>
            <a:r>
              <a:t>15 min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7200" y="5029200"/>
            <a:ext cx="10972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2A9D8F"/>
                </a:solidFill>
              </a:defRPr>
            </a:pPr>
            <a:r>
              <a:t>1:55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828800" y="5029200"/>
            <a:ext cx="7315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264653"/>
                </a:solidFill>
              </a:defRPr>
            </a:pPr>
            <a:r>
              <a:t>Module 5: Ethics &amp; Next Steps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601200" y="5029200"/>
            <a:ext cx="1828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F4A261"/>
                </a:solidFill>
              </a:defRPr>
            </a:pPr>
            <a:r>
              <a:t>5 min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9144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600" b="1">
                <a:solidFill>
                  <a:srgbClr val="E9C46A"/>
                </a:solidFill>
              </a:defRPr>
            </a:pPr>
            <a:r>
              <a:t>01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274320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800" b="1">
                <a:solidFill>
                  <a:srgbClr val="FFFFFF"/>
                </a:solidFill>
              </a:defRPr>
            </a:pPr>
            <a:r>
              <a:t>AI FUNDAMENTALS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84048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FFFFFF"/>
                </a:solidFill>
              </a:defRPr>
            </a:pPr>
            <a:r>
              <a:t>Understanding What AI Can Do for You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264653"/>
                </a:solidFill>
              </a:defRPr>
            </a:pPr>
            <a:r>
              <a:t>What AI Does Well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>
                <a:solidFill>
                  <a:srgbClr val="323232"/>
                </a:solidFill>
              </a:defRPr>
            </a:pPr>
            <a:r>
              <a:t>• Generate first drafts and ideas quickly</a:t>
            </a:r>
          </a:p>
          <a:p>
            <a:pPr>
              <a:spcAft>
                <a:spcPts val="1200"/>
              </a:spcAft>
              <a:defRPr sz="2000">
                <a:solidFill>
                  <a:srgbClr val="323232"/>
                </a:solidFill>
              </a:defRPr>
            </a:pPr>
            <a:r>
              <a:t>• Adapt content for different reading levels</a:t>
            </a:r>
          </a:p>
          <a:p>
            <a:pPr>
              <a:spcAft>
                <a:spcPts val="1200"/>
              </a:spcAft>
              <a:defRPr sz="2000">
                <a:solidFill>
                  <a:srgbClr val="323232"/>
                </a:solidFill>
              </a:defRPr>
            </a:pPr>
            <a:r>
              <a:t>• Save time on routine, repetitive tasks</a:t>
            </a:r>
          </a:p>
          <a:p>
            <a:pPr>
              <a:spcAft>
                <a:spcPts val="1200"/>
              </a:spcAft>
              <a:defRPr sz="2000">
                <a:solidFill>
                  <a:srgbClr val="323232"/>
                </a:solidFill>
              </a:defRPr>
            </a:pPr>
            <a:r>
              <a:t>• Suggest creative approaches and alternatives</a:t>
            </a:r>
          </a:p>
          <a:p>
            <a:pPr>
              <a:spcAft>
                <a:spcPts val="1200"/>
              </a:spcAft>
              <a:defRPr sz="2000">
                <a:solidFill>
                  <a:srgbClr val="323232"/>
                </a:solidFill>
              </a:defRPr>
            </a:pPr>
            <a:r>
              <a:t>• Create varied assessment items and questions</a:t>
            </a:r>
          </a:p>
          <a:p>
            <a:pPr>
              <a:spcAft>
                <a:spcPts val="1200"/>
              </a:spcAft>
              <a:defRPr sz="2000">
                <a:solidFill>
                  <a:srgbClr val="323232"/>
                </a:solidFill>
              </a:defRPr>
            </a:pPr>
            <a:r>
              <a:t>• Provide instant feedback on student writing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264653"/>
                </a:solidFill>
              </a:defRPr>
            </a:pPr>
            <a:r>
              <a:t>What AI Doesn't Do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>
                <a:solidFill>
                  <a:srgbClr val="323232"/>
                </a:solidFill>
              </a:defRPr>
            </a:pPr>
            <a:r>
              <a:t>• Replace teacher judgment and expertise</a:t>
            </a:r>
          </a:p>
          <a:p>
            <a:pPr>
              <a:spcAft>
                <a:spcPts val="1200"/>
              </a:spcAft>
              <a:defRPr sz="2000">
                <a:solidFill>
                  <a:srgbClr val="323232"/>
                </a:solidFill>
              </a:defRPr>
            </a:pPr>
            <a:r>
              <a:t>• Understand your specific students' needs</a:t>
            </a:r>
          </a:p>
          <a:p>
            <a:pPr>
              <a:spcAft>
                <a:spcPts val="1200"/>
              </a:spcAft>
              <a:defRPr sz="2000">
                <a:solidFill>
                  <a:srgbClr val="323232"/>
                </a:solidFill>
              </a:defRPr>
            </a:pPr>
            <a:r>
              <a:t>• Know your school's unique context</a:t>
            </a:r>
          </a:p>
          <a:p>
            <a:pPr>
              <a:spcAft>
                <a:spcPts val="1200"/>
              </a:spcAft>
              <a:defRPr sz="2000">
                <a:solidFill>
                  <a:srgbClr val="323232"/>
                </a:solidFill>
              </a:defRPr>
            </a:pPr>
            <a:r>
              <a:t>• Get facts right 100% of the time</a:t>
            </a:r>
          </a:p>
          <a:p>
            <a:pPr>
              <a:spcAft>
                <a:spcPts val="1200"/>
              </a:spcAft>
              <a:defRPr sz="2000">
                <a:solidFill>
                  <a:srgbClr val="323232"/>
                </a:solidFill>
              </a:defRPr>
            </a:pPr>
            <a:r>
              <a:t>• Build relationships with students</a:t>
            </a:r>
          </a:p>
          <a:p>
            <a:pPr>
              <a:spcAft>
                <a:spcPts val="1200"/>
              </a:spcAft>
              <a:defRPr sz="2000">
                <a:solidFill>
                  <a:srgbClr val="323232"/>
                </a:solidFill>
              </a:defRPr>
            </a:pPr>
            <a:r>
              <a:t>• Understand classroom dynamics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9144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600" b="1">
                <a:solidFill>
                  <a:srgbClr val="E9C46A"/>
                </a:solidFill>
              </a:defRPr>
            </a:pPr>
            <a:r>
              <a:t>02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274320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800" b="1">
                <a:solidFill>
                  <a:srgbClr val="FFFFFF"/>
                </a:solidFill>
              </a:defRPr>
            </a:pPr>
            <a:r>
              <a:t>YOUR FIRST AI LESSON PLAN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84048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FFFFFF"/>
                </a:solidFill>
              </a:defRPr>
            </a:pPr>
            <a:r>
              <a:t>From Prompt to Ready-to-Teach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264653"/>
                </a:solidFill>
              </a:defRPr>
            </a:pPr>
            <a:r>
              <a:t>The PERFECT Lesson Plan Prompt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>
                <a:solidFill>
                  <a:srgbClr val="323232"/>
                </a:solidFill>
              </a:defRPr>
            </a:pPr>
            <a:r>
              <a:t>• Create a [duration] lesson plan on [topic] for [grade level] students.</a:t>
            </a:r>
          </a:p>
          <a:p>
            <a:pPr>
              <a:spcAft>
                <a:spcPts val="1200"/>
              </a:spcAft>
              <a:defRPr sz="2000">
                <a:solidFill>
                  <a:srgbClr val="323232"/>
                </a:solidFill>
              </a:defRPr>
            </a:pPr>
            <a:r>
              <a:t>• </a:t>
            </a:r>
          </a:p>
          <a:p>
            <a:pPr>
              <a:spcAft>
                <a:spcPts val="1200"/>
              </a:spcAft>
              <a:defRPr sz="2000">
                <a:solidFill>
                  <a:srgbClr val="323232"/>
                </a:solidFill>
              </a:defRPr>
            </a:pPr>
            <a:r>
              <a:t>• Include:</a:t>
            </a:r>
          </a:p>
          <a:p>
            <a:pPr>
              <a:spcAft>
                <a:spcPts val="1200"/>
              </a:spcAft>
              <a:defRPr sz="2000">
                <a:solidFill>
                  <a:srgbClr val="323232"/>
                </a:solidFill>
              </a:defRPr>
            </a:pPr>
            <a:r>
              <a:t>•   • A hook/engaging opening activity</a:t>
            </a:r>
          </a:p>
          <a:p>
            <a:pPr>
              <a:spcAft>
                <a:spcPts val="1200"/>
              </a:spcAft>
              <a:defRPr sz="2000">
                <a:solidFill>
                  <a:srgbClr val="323232"/>
                </a:solidFill>
              </a:defRPr>
            </a:pPr>
            <a:r>
              <a:t>•   • Main content with [specific focus]</a:t>
            </a:r>
          </a:p>
          <a:p>
            <a:pPr>
              <a:spcAft>
                <a:spcPts val="1200"/>
              </a:spcAft>
              <a:defRPr sz="2000">
                <a:solidFill>
                  <a:srgbClr val="323232"/>
                </a:solidFill>
              </a:defRPr>
            </a:pPr>
            <a:r>
              <a:t>•   • A hands-on or interactive activity</a:t>
            </a:r>
          </a:p>
          <a:p>
            <a:pPr>
              <a:spcAft>
                <a:spcPts val="1200"/>
              </a:spcAft>
              <a:defRPr sz="2000">
                <a:solidFill>
                  <a:srgbClr val="323232"/>
                </a:solidFill>
              </a:defRPr>
            </a:pPr>
            <a:r>
              <a:t>•   • A 5-minute exit ticket or assessment</a:t>
            </a:r>
          </a:p>
          <a:p>
            <a:pPr>
              <a:spcAft>
                <a:spcPts val="1200"/>
              </a:spcAft>
              <a:defRPr sz="2000">
                <a:solidFill>
                  <a:srgbClr val="323232"/>
                </a:solidFill>
              </a:defRPr>
            </a:pPr>
            <a:r>
              <a:t>• </a:t>
            </a:r>
          </a:p>
          <a:p>
            <a:pPr>
              <a:spcAft>
                <a:spcPts val="1200"/>
              </a:spcAft>
              <a:defRPr sz="2000">
                <a:solidFill>
                  <a:srgbClr val="323232"/>
                </a:solidFill>
              </a:defRPr>
            </a:pPr>
            <a:r>
              <a:t>• Align with [standards if applicable].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9144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600" b="1">
                <a:solidFill>
                  <a:srgbClr val="E9C46A"/>
                </a:solidFill>
              </a:defRPr>
            </a:pPr>
            <a:r>
              <a:t>03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274320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800" b="1">
                <a:solidFill>
                  <a:srgbClr val="FFFFFF"/>
                </a:solidFill>
              </a:defRPr>
            </a:pPr>
            <a:r>
              <a:t>THE 6 ESSENTIAL TOOLS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84048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FFFFFF"/>
                </a:solidFill>
              </a:defRPr>
            </a:pPr>
            <a:r>
              <a:t>Ready-to-Use Resources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The 6 Essential Tools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097280"/>
            <a:ext cx="5303520" cy="137160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188720"/>
            <a:ext cx="457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/>
            </a:pPr>
            <a:r>
              <a:t>📝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1188720"/>
            <a:ext cx="4572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 b="1">
                <a:solidFill>
                  <a:srgbClr val="264653"/>
                </a:solidFill>
              </a:defRPr>
            </a:pPr>
            <a:r>
              <a:t>AI Writing Prompts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1645919"/>
            <a:ext cx="4572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>
                <a:solidFill>
                  <a:srgbClr val="646464"/>
                </a:solidFill>
              </a:defRPr>
            </a:pPr>
            <a:r>
              <a:t>Creative writing prompts, essay topics, discussion starters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943600" y="1097280"/>
            <a:ext cx="5303520" cy="137160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035040" y="1188720"/>
            <a:ext cx="457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/>
            </a:pPr>
            <a:r>
              <a:t>📚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0" y="1188720"/>
            <a:ext cx="4572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 b="1">
                <a:solidFill>
                  <a:srgbClr val="264653"/>
                </a:solidFill>
              </a:defRPr>
            </a:pPr>
            <a:r>
              <a:t>Vocabulary Builder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1645919"/>
            <a:ext cx="4572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>
                <a:solidFill>
                  <a:srgbClr val="646464"/>
                </a:solidFill>
              </a:defRPr>
            </a:pPr>
            <a:r>
              <a:t>Vocabulary lists, definitions, example sentences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57200" y="2560320"/>
            <a:ext cx="5303520" cy="137160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48640" y="2651760"/>
            <a:ext cx="457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/>
            </a:pPr>
            <a:r>
              <a:t>📖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97280" y="2651760"/>
            <a:ext cx="4572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 b="1">
                <a:solidFill>
                  <a:srgbClr val="264653"/>
                </a:solidFill>
              </a:defRPr>
            </a:pPr>
            <a:r>
              <a:t>Reading Assessment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97280" y="3108960"/>
            <a:ext cx="4572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>
                <a:solidFill>
                  <a:srgbClr val="646464"/>
                </a:solidFill>
              </a:defRPr>
            </a:pPr>
            <a:r>
              <a:t>Comprehension questions, analysis prompts, discussion guides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943600" y="2560320"/>
            <a:ext cx="5303520" cy="137160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035040" y="2651760"/>
            <a:ext cx="457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/>
            </a:pPr>
            <a:r>
              <a:t>💬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0" y="2651760"/>
            <a:ext cx="4572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 b="1">
                <a:solidFill>
                  <a:srgbClr val="264653"/>
                </a:solidFill>
              </a:defRPr>
            </a:pPr>
            <a:r>
              <a:t>Discussion Starters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0" y="3108960"/>
            <a:ext cx="4572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>
                <a:solidFill>
                  <a:srgbClr val="646464"/>
                </a:solidFill>
              </a:defRPr>
            </a:pPr>
            <a:r>
              <a:t>Thought-provoking questions for literature and current events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457200" y="4023360"/>
            <a:ext cx="5303520" cy="137160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48640" y="4114800"/>
            <a:ext cx="457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/>
            </a:pPr>
            <a:r>
              <a:t>✂️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97280" y="4114800"/>
            <a:ext cx="4572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 b="1">
                <a:solidFill>
                  <a:srgbClr val="264653"/>
                </a:solidFill>
              </a:defRPr>
            </a:pPr>
            <a:r>
              <a:t>Text Simplifier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97280" y="4572000"/>
            <a:ext cx="4572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>
                <a:solidFill>
                  <a:srgbClr val="646464"/>
                </a:solidFill>
              </a:defRPr>
            </a:pPr>
            <a:r>
              <a:t>Adapt complex texts for different reading levels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5943600" y="4023360"/>
            <a:ext cx="5303520" cy="137160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035040" y="4114800"/>
            <a:ext cx="457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/>
            </a:pPr>
            <a:r>
              <a:t>🎨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583680" y="4114800"/>
            <a:ext cx="4572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 b="1">
                <a:solidFill>
                  <a:srgbClr val="264653"/>
                </a:solidFill>
              </a:defRPr>
            </a:pPr>
            <a:r>
              <a:t>Creative Projects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583680" y="4572000"/>
            <a:ext cx="4572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>
                <a:solidFill>
                  <a:srgbClr val="646464"/>
                </a:solidFill>
              </a:defRPr>
            </a:pPr>
            <a:r>
              <a:t>Project ideas, rubrics, step-by-step guides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