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2A9D8F">
              <a:alpha val="5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3200400"/>
            <a:ext cx="2286000" cy="2286000"/>
          </a:xfrm>
          <a:prstGeom prst="ellipse">
            <a:avLst/>
          </a:prstGeom>
          <a:solidFill>
            <a:srgbClr val="E9C46A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F4A261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TOOLS FOR EDUCATORS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F4A2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Transforming Teaching with Artificial Intelligence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6576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2-Hour Professional Development Workshop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by: [Your Name]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Turn: Try AI Tools!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1097280"/>
          </a:xfrm>
          <a:prstGeom prst="roundRect">
            <a:avLst>
              <a:gd name="adj" fmla="val 8333"/>
            </a:avLst>
          </a:prstGeom>
          <a:solidFill>
            <a:srgbClr val="E9C46A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(15 minutes)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one tool category and create something useful for your classroom using the AI assistant.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265176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94360" y="2423160"/>
            <a:ext cx="1645920" cy="320040"/>
          </a:xfrm>
          <a:prstGeom prst="roundRect">
            <a:avLst>
              <a:gd name="adj" fmla="val 14286"/>
            </a:avLst>
          </a:prstGeom>
          <a:solidFill>
            <a:srgbClr val="2A9D8F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24231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BEGINNER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" y="288036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5 vocabulary flashcards for your current unit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2286000"/>
            <a:ext cx="265176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74720" y="2423160"/>
            <a:ext cx="1645920" cy="320040"/>
          </a:xfrm>
          <a:prstGeom prst="roundRect">
            <a:avLst>
              <a:gd name="adj" fmla="val 14286"/>
            </a:avLst>
          </a:prstGeom>
          <a:solidFill>
            <a:srgbClr val="E9C46A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24231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INTERMEDIATE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474720" y="288036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a 20-question quiz with answer key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2286000"/>
            <a:ext cx="265176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55080" y="2423160"/>
            <a:ext cx="1645920" cy="320040"/>
          </a:xfrm>
          <a:prstGeom prst="roundRect">
            <a:avLst>
              <a:gd name="adj" fmla="val 14286"/>
            </a:avLst>
          </a:prstGeom>
          <a:solidFill>
            <a:srgbClr val="264653"/>
          </a:solidFill>
          <a:ln/>
        </p:spPr>
      </p:sp>
      <p:sp>
        <p:nvSpPr>
          <p:cNvPr id="16" name="Text 14"/>
          <p:cNvSpPr/>
          <p:nvPr/>
        </p:nvSpPr>
        <p:spPr>
          <a:xfrm>
            <a:off x="6355080" y="242316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355080" y="2880360"/>
            <a:ext cx="23774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complete 45-minute lesson plan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9" name="Text 17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Practices &amp; Ethics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657600"/>
          </a:xfrm>
          <a:prstGeom prst="roundRect">
            <a:avLst>
              <a:gd name="adj" fmla="val 2500"/>
            </a:avLst>
          </a:prstGeom>
          <a:solidFill>
            <a:srgbClr val="E8F5E9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60120" y="1554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review AI-generated content before use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20116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facts and add your expertise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4688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60120" y="24688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Disclose AI use to students appropriately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9260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29260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 student privacy and data security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" y="33832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60120" y="33832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AI to enhance, not replace, teaching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38404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60120" y="3840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Encourage critical thinking about AI outputs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1005840"/>
            <a:ext cx="3931920" cy="3657600"/>
          </a:xfrm>
          <a:prstGeom prst="roundRect">
            <a:avLst>
              <a:gd name="adj" fmla="val 2500"/>
            </a:avLst>
          </a:prstGeom>
          <a:solidFill>
            <a:srgbClr val="FFEBEE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109728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DON'T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937760" y="15544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257800" y="1554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AI outputs without review or editing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937760" y="20116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257800" y="20116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sensitive student data with AI tools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37760" y="24688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257800" y="24688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 AI work as entirely your own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937760" y="29260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257800" y="29260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Rely solely on AI for assessment decisions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37760" y="33832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257800" y="33832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Ignore potential biases in AI outputs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937760" y="384048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257800" y="3840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AI when simpler solutions work better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2" name="Text 30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 &amp; Next Steps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74320" cy="274320"/>
          </a:xfrm>
          <a:prstGeom prst="roundRect">
            <a:avLst>
              <a:gd name="adj" fmla="val 16667"/>
            </a:avLst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417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371600"/>
            <a:ext cx="3703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is a powerful tool that can enhance teaching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274320" cy="274320"/>
          </a:xfrm>
          <a:prstGeom prst="roundRect">
            <a:avLst>
              <a:gd name="adj" fmla="val 16667"/>
            </a:avLst>
          </a:prstGeom>
          <a:solidFill>
            <a:srgbClr val="2A9D8F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9202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1874520"/>
            <a:ext cx="3703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small - try one AI tool at a time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423160"/>
            <a:ext cx="274320" cy="274320"/>
          </a:xfrm>
          <a:prstGeom prst="roundRect">
            <a:avLst>
              <a:gd name="adj" fmla="val 16667"/>
            </a:avLst>
          </a:prstGeom>
          <a:solidFill>
            <a:srgbClr val="2A9D8F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423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8680" y="2377440"/>
            <a:ext cx="3703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review and personalize AI outputs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926080"/>
            <a:ext cx="274320" cy="274320"/>
          </a:xfrm>
          <a:prstGeom prst="roundRect">
            <a:avLst>
              <a:gd name="adj" fmla="val 16667"/>
            </a:avLst>
          </a:prstGeom>
          <a:solidFill>
            <a:srgbClr val="2A9D8F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9260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68680" y="2880360"/>
            <a:ext cx="3703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should augment, not replace, teacher judgment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1005840"/>
            <a:ext cx="3931920" cy="2560320"/>
          </a:xfrm>
          <a:prstGeom prst="roundRect">
            <a:avLst>
              <a:gd name="adj" fmla="val 3571"/>
            </a:avLst>
          </a:prstGeom>
          <a:solidFill>
            <a:srgbClr val="264653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11430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NEXT STEPS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937760" y="1600200"/>
            <a:ext cx="320040" cy="32004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16002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394960" y="16002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one AI tool to try this week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937760" y="2103120"/>
            <a:ext cx="320040" cy="32004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2" name="Text 20"/>
          <p:cNvSpPr/>
          <p:nvPr/>
        </p:nvSpPr>
        <p:spPr>
          <a:xfrm>
            <a:off x="4937760" y="21031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394960" y="210312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one AI-assisted resource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937760" y="2606040"/>
            <a:ext cx="320040" cy="32004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2606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394960" y="26060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one success with a colleague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937760" y="3108960"/>
            <a:ext cx="320040" cy="32004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8" name="Text 26"/>
          <p:cNvSpPr/>
          <p:nvPr/>
        </p:nvSpPr>
        <p:spPr>
          <a:xfrm>
            <a:off x="4937760" y="3108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94960" y="31089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 our AI in Education community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754880" y="374904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2A9D8F"/>
          </a:solidFill>
          <a:ln/>
        </p:spPr>
      </p:sp>
      <p:sp>
        <p:nvSpPr>
          <p:cNvPr id="31" name="Text 29"/>
          <p:cNvSpPr/>
          <p:nvPr/>
        </p:nvSpPr>
        <p:spPr>
          <a:xfrm>
            <a:off x="4754880" y="38404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4754880" y="42976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4A2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Contact: [your.email@school.edu]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4" name="Text 32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AGENDA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828800" cy="54864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371600"/>
            <a:ext cx="548640" cy="54864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88720" y="137160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Fundamentals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88720" y="16916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artificial intelligence and its relevance to education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240280"/>
            <a:ext cx="548640" cy="54864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2402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88720" y="22402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Applications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88720" y="256032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Real-world AI tools for lesson planning, assessment, and creativity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108960"/>
            <a:ext cx="548640" cy="54864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1089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88720" y="31089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Exploration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88720" y="342900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 AI tools firsthand with guided activities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977640"/>
            <a:ext cx="548640" cy="54864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9776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188720" y="3977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Practices &amp; Ethics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188720" y="429768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Guidelines for responsible AI use in the classroom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503920" y="365760"/>
            <a:ext cx="182880" cy="438912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0" y="4572000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2:00 - 4:00 PM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3" name="Text 21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264653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371600"/>
            <a:ext cx="2743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0000" dirty="0"/>
          </a:p>
        </p:txBody>
      </p:sp>
      <p:sp>
        <p:nvSpPr>
          <p:cNvPr id="4" name="Text 2"/>
          <p:cNvSpPr/>
          <p:nvPr/>
        </p:nvSpPr>
        <p:spPr>
          <a:xfrm>
            <a:off x="3657600" y="1828800"/>
            <a:ext cx="5029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FUNDAMENTALS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657600" y="27432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Artificial Intelligence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657600" y="3474720"/>
            <a:ext cx="137160" cy="1371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7" name="Shape 5"/>
          <p:cNvSpPr/>
          <p:nvPr/>
        </p:nvSpPr>
        <p:spPr>
          <a:xfrm>
            <a:off x="3931920" y="3474720"/>
            <a:ext cx="137160" cy="1371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8" name="Shape 6"/>
          <p:cNvSpPr/>
          <p:nvPr/>
        </p:nvSpPr>
        <p:spPr>
          <a:xfrm>
            <a:off x="4206240" y="3474720"/>
            <a:ext cx="137160" cy="1371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9" name="Shape 7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0" name="Text 8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Artificial Intelligence?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1188720"/>
          </a:xfrm>
          <a:prstGeom prst="roundRect">
            <a:avLst>
              <a:gd name="adj" fmla="val 7692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7863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enables computers to perform tasks that typically require human intelligence, such as understanding language, recognizing patterns, making decisions, and generating content.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2560320"/>
            <a:ext cx="265176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" y="2697480"/>
            <a:ext cx="457200" cy="45720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32461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Machine Learning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36118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 that learn from data to improve performance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2560320"/>
            <a:ext cx="265176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29000" y="2697480"/>
            <a:ext cx="457200" cy="45720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2" name="Text 10"/>
          <p:cNvSpPr/>
          <p:nvPr/>
        </p:nvSpPr>
        <p:spPr>
          <a:xfrm>
            <a:off x="342900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429000" y="32461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Natural Language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29000" y="36118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and generating human language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26480" y="2560320"/>
            <a:ext cx="265176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63640" y="2697480"/>
            <a:ext cx="457200" cy="45720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7" name="Text 15"/>
          <p:cNvSpPr/>
          <p:nvPr/>
        </p:nvSpPr>
        <p:spPr>
          <a:xfrm>
            <a:off x="626364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63640" y="32461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Generative AI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263640" y="36118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new content: text, images, audio, video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1" name="Text 19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 of AI Tools for Education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1965960" cy="411480"/>
          </a:xfrm>
          <a:prstGeom prst="roundRect">
            <a:avLst>
              <a:gd name="adj" fmla="val 11111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Writing &amp; Content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5448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plan generators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96596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8745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 creators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28600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9456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 generators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60604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51460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Proofreading assistants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651760" y="1097280"/>
            <a:ext cx="1965960" cy="411480"/>
          </a:xfrm>
          <a:prstGeom prst="roundRect">
            <a:avLst>
              <a:gd name="adj" fmla="val 11111"/>
            </a:avLst>
          </a:prstGeom>
          <a:solidFill>
            <a:srgbClr val="2A9D8F"/>
          </a:solidFill>
          <a:ln/>
        </p:spPr>
      </p:sp>
      <p:sp>
        <p:nvSpPr>
          <p:cNvPr id="14" name="Text 12"/>
          <p:cNvSpPr/>
          <p:nvPr/>
        </p:nvSpPr>
        <p:spPr>
          <a:xfrm>
            <a:off x="2651760" y="10972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Visuals &amp; Media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0" y="164592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6" name="Text 14"/>
          <p:cNvSpPr/>
          <p:nvPr/>
        </p:nvSpPr>
        <p:spPr>
          <a:xfrm>
            <a:off x="2926080" y="155448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 generators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0" y="196596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18" name="Text 16"/>
          <p:cNvSpPr/>
          <p:nvPr/>
        </p:nvSpPr>
        <p:spPr>
          <a:xfrm>
            <a:off x="2926080" y="18745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Video creation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0" y="228600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0" name="Text 18"/>
          <p:cNvSpPr/>
          <p:nvPr/>
        </p:nvSpPr>
        <p:spPr>
          <a:xfrm>
            <a:off x="2926080" y="219456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makers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0" y="260604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2" name="Text 20"/>
          <p:cNvSpPr/>
          <p:nvPr/>
        </p:nvSpPr>
        <p:spPr>
          <a:xfrm>
            <a:off x="2926080" y="251460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Infographic tools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1097280"/>
            <a:ext cx="1965960" cy="411480"/>
          </a:xfrm>
          <a:prstGeom prst="roundRect">
            <a:avLst>
              <a:gd name="adj" fmla="val 11111"/>
            </a:avLst>
          </a:prstGeom>
          <a:solidFill>
            <a:srgbClr val="2A9D8F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10972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&amp; Planning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937760" y="164592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6" name="Text 24"/>
          <p:cNvSpPr/>
          <p:nvPr/>
        </p:nvSpPr>
        <p:spPr>
          <a:xfrm>
            <a:off x="5120640" y="155448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assistants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937760" y="196596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8" name="Text 26"/>
          <p:cNvSpPr/>
          <p:nvPr/>
        </p:nvSpPr>
        <p:spPr>
          <a:xfrm>
            <a:off x="5120640" y="18745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Summarizers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937760" y="228600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0" name="Text 28"/>
          <p:cNvSpPr/>
          <p:nvPr/>
        </p:nvSpPr>
        <p:spPr>
          <a:xfrm>
            <a:off x="5120640" y="219456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planners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937760" y="260604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2" name="Text 30"/>
          <p:cNvSpPr/>
          <p:nvPr/>
        </p:nvSpPr>
        <p:spPr>
          <a:xfrm>
            <a:off x="5120640" y="251460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organizers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040880" y="1097280"/>
            <a:ext cx="1965960" cy="411480"/>
          </a:xfrm>
          <a:prstGeom prst="roundRect">
            <a:avLst>
              <a:gd name="adj" fmla="val 11111"/>
            </a:avLst>
          </a:prstGeom>
          <a:solidFill>
            <a:srgbClr val="2A9D8F"/>
          </a:solidFill>
          <a:ln/>
        </p:spPr>
      </p:sp>
      <p:sp>
        <p:nvSpPr>
          <p:cNvPr id="34" name="Text 32"/>
          <p:cNvSpPr/>
          <p:nvPr/>
        </p:nvSpPr>
        <p:spPr>
          <a:xfrm>
            <a:off x="7040880" y="1097280"/>
            <a:ext cx="1965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7132320" y="164592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6" name="Text 34"/>
          <p:cNvSpPr/>
          <p:nvPr/>
        </p:nvSpPr>
        <p:spPr>
          <a:xfrm>
            <a:off x="7315200" y="155448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Auto-graders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7132320" y="196596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8" name="Text 36"/>
          <p:cNvSpPr/>
          <p:nvPr/>
        </p:nvSpPr>
        <p:spPr>
          <a:xfrm>
            <a:off x="7315200" y="187452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generators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132320" y="228600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40" name="Text 38"/>
          <p:cNvSpPr/>
          <p:nvPr/>
        </p:nvSpPr>
        <p:spPr>
          <a:xfrm>
            <a:off x="7315200" y="219456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Rubric creators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132320" y="2606040"/>
            <a:ext cx="109728" cy="109728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0" y="2514600"/>
            <a:ext cx="1691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 trackers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457200" y="3657600"/>
            <a:ext cx="8229600" cy="640080"/>
          </a:xfrm>
          <a:prstGeom prst="roundRect">
            <a:avLst>
              <a:gd name="adj" fmla="val 11429"/>
            </a:avLst>
          </a:prstGeom>
          <a:solidFill>
            <a:srgbClr val="F4A261">
              <a:alpha val="5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640080" y="365760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We'll explore practical examples of each type during our hands-on session!</a:t>
            </a:r>
            <a:endParaRPr lang="en-US" sz="1400" dirty="0"/>
          </a:p>
        </p:txBody>
      </p:sp>
      <p:sp>
        <p:nvSpPr>
          <p:cNvPr id="45" name="Shape 43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46" name="Text 44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2000" dirty="0"/>
          </a:p>
        </p:txBody>
      </p:sp>
      <p:sp>
        <p:nvSpPr>
          <p:cNvPr id="3" name="Shape 1"/>
          <p:cNvSpPr/>
          <p:nvPr/>
        </p:nvSpPr>
        <p:spPr>
          <a:xfrm>
            <a:off x="6400800" y="457200"/>
            <a:ext cx="2743200" cy="2743200"/>
          </a:xfrm>
          <a:prstGeom prst="ellipse">
            <a:avLst/>
          </a:prstGeom>
          <a:solidFill>
            <a:srgbClr val="E9C46A">
              <a:alpha val="4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4A2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APPLICATIONS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Real-World AI Tools for Your Classroom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8" name="Text 6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for Lesson Planning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73152" cy="32004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46304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lesson ideas quickly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73152" cy="32004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9659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differentiated materials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468880"/>
            <a:ext cx="73152" cy="32004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4688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 content for various levels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971800"/>
            <a:ext cx="73152" cy="32004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97180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 diverse activity types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474720"/>
            <a:ext cx="73152" cy="32004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4747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time on planning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3931920" cy="3474720"/>
          </a:xfrm>
          <a:prstGeom prst="roundRect">
            <a:avLst>
              <a:gd name="adj" fmla="val 2632"/>
            </a:avLst>
          </a:prstGeom>
          <a:solidFill>
            <a:srgbClr val="264653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430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TRY THESE PROMPTS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937760" y="164592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212080" y="164592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"Create a 45-minute lesson on [topic] for [level] students"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37760" y="22860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212080" y="228600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"Generate 5 opening activities for [theme]"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292608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212080" y="29260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"Write discussion questions about [subject]"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937760" y="356616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212080" y="356616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"Design a project-based learning unit on [topic]"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25" name="Text 23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for Assessment &amp; Feedback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3474720"/>
          </a:xfrm>
          <a:prstGeom prst="roundRect">
            <a:avLst>
              <a:gd name="adj" fmla="val 2632"/>
            </a:avLst>
          </a:prstGeom>
          <a:solidFill>
            <a:srgbClr val="FFFFFF"/>
          </a:solidFill>
          <a:ln w="25400">
            <a:solidFill>
              <a:srgbClr val="2A9D8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3931920" cy="502920"/>
          </a:xfrm>
          <a:prstGeom prst="roundRect">
            <a:avLst>
              <a:gd name="adj" fmla="val 18182"/>
            </a:avLst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417320"/>
            <a:ext cx="3931920" cy="18288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9728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 TOOLS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228600" cy="22860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1737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 and test generators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2286000"/>
            <a:ext cx="228600" cy="22860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2240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choice creators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" y="2788920"/>
            <a:ext cx="228600" cy="22860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2743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Matching and ordering activities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3291840"/>
            <a:ext cx="228600" cy="22860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3246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Rubric builders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3794760"/>
            <a:ext cx="228600" cy="22860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3749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Flashcard generators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754880" y="1097280"/>
            <a:ext cx="3931920" cy="3474720"/>
          </a:xfrm>
          <a:prstGeom prst="roundRect">
            <a:avLst>
              <a:gd name="adj" fmla="val 2632"/>
            </a:avLst>
          </a:prstGeom>
          <a:solidFill>
            <a:srgbClr val="FFFFFF"/>
          </a:solidFill>
          <a:ln w="25400">
            <a:solidFill>
              <a:srgbClr val="E9C46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1097280"/>
            <a:ext cx="3931920" cy="502920"/>
          </a:xfrm>
          <a:prstGeom prst="roundRect">
            <a:avLst>
              <a:gd name="adj" fmla="val 18182"/>
            </a:avLst>
          </a:prstGeom>
          <a:solidFill>
            <a:srgbClr val="E9C46A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1417320"/>
            <a:ext cx="3931920" cy="18288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0" y="109728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FEEDBACK TOOLS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937760" y="1801368"/>
            <a:ext cx="201168" cy="20116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22" name="Text 20"/>
          <p:cNvSpPr/>
          <p:nvPr/>
        </p:nvSpPr>
        <p:spPr>
          <a:xfrm>
            <a:off x="5303520" y="17373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Essay and writing feedback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937760" y="2304288"/>
            <a:ext cx="201168" cy="20116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24" name="Text 22"/>
          <p:cNvSpPr/>
          <p:nvPr/>
        </p:nvSpPr>
        <p:spPr>
          <a:xfrm>
            <a:off x="5303520" y="2240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Grammar and style suggestions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937760" y="2807208"/>
            <a:ext cx="201168" cy="20116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26" name="Text 24"/>
          <p:cNvSpPr/>
          <p:nvPr/>
        </p:nvSpPr>
        <p:spPr>
          <a:xfrm>
            <a:off x="5303520" y="274320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comment banks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937760" y="3310128"/>
            <a:ext cx="201168" cy="20116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28" name="Text 26"/>
          <p:cNvSpPr/>
          <p:nvPr/>
        </p:nvSpPr>
        <p:spPr>
          <a:xfrm>
            <a:off x="5303520" y="32461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 monitoring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937760" y="3813048"/>
            <a:ext cx="201168" cy="201168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30" name="Text 28"/>
          <p:cNvSpPr/>
          <p:nvPr/>
        </p:nvSpPr>
        <p:spPr>
          <a:xfrm>
            <a:off x="5303520" y="3749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646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self-assessment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E9C46A"/>
          </a:solidFill>
          <a:ln/>
        </p:spPr>
      </p:sp>
      <p:sp>
        <p:nvSpPr>
          <p:cNvPr id="32" name="Text 30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300000">
            <a:off x="-914400" y="3200400"/>
            <a:ext cx="10972800" cy="2286000"/>
          </a:xfrm>
          <a:prstGeom prst="rect">
            <a:avLst/>
          </a:prstGeom>
          <a:solidFill>
            <a:srgbClr val="E9C46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5720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4A2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4023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 AI Tools Firsthand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8503920" y="46634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8" name="Text 6"/>
          <p:cNvSpPr/>
          <p:nvPr/>
        </p:nvSpPr>
        <p:spPr>
          <a:xfrm>
            <a:off x="8503920" y="46634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2026-04-13T01:51:51Z</dcterms:created>
  <dcterms:modified xsi:type="dcterms:W3CDTF">2026-04-13T01:51:51Z</dcterms:modified>
</cp:coreProperties>
</file>